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930E43-E99B-4CF9-9FB4-A668EFADEC0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0F0152-220F-47AD-BFB0-B585E657CB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9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  <a:effectLst/>
              </a:rPr>
              <a:t>B.Ed. 2</a:t>
            </a:r>
            <a:r>
              <a:rPr lang="en-US" baseline="30000" dirty="0">
                <a:solidFill>
                  <a:srgbClr val="FFC000"/>
                </a:solidFill>
                <a:effectLst/>
              </a:rPr>
              <a:t>nd</a:t>
            </a:r>
            <a:r>
              <a:rPr lang="en-US" dirty="0">
                <a:solidFill>
                  <a:srgbClr val="FFC000"/>
                </a:solidFill>
                <a:effectLst/>
              </a:rPr>
              <a:t>  semester</a:t>
            </a:r>
            <a:br>
              <a:rPr lang="en-US" dirty="0">
                <a:solidFill>
                  <a:srgbClr val="FFC000"/>
                </a:solidFill>
                <a:effectLst/>
              </a:rPr>
            </a:br>
            <a:r>
              <a:rPr lang="en-US" sz="4000" i="1" dirty="0">
                <a:solidFill>
                  <a:srgbClr val="FFC000"/>
                </a:solidFill>
                <a:effectLst/>
              </a:rPr>
              <a:t>inclusive Education </a:t>
            </a:r>
            <a:br>
              <a:rPr lang="en-US" sz="4400" dirty="0">
                <a:solidFill>
                  <a:srgbClr val="FFC000"/>
                </a:solidFill>
                <a:effectLst/>
              </a:rPr>
            </a:br>
            <a:r>
              <a:rPr lang="en-US" sz="3600" dirty="0">
                <a:solidFill>
                  <a:srgbClr val="FFC000"/>
                </a:solidFill>
                <a:effectLst/>
              </a:rPr>
              <a:t>unit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pPr marR="45720" lvl="0">
              <a:buClr>
                <a:schemeClr val="accent3"/>
              </a:buClr>
              <a:buSzPct val="95000"/>
              <a:defRPr/>
            </a:pPr>
            <a:r>
              <a:rPr lang="en-IN" b="1" i="1" dirty="0">
                <a:solidFill>
                  <a:srgbClr val="FFFF00"/>
                </a:solidFill>
              </a:rPr>
              <a:t>Dr. Anita Singh</a:t>
            </a:r>
            <a:endParaRPr lang="en-US" dirty="0">
              <a:solidFill>
                <a:srgbClr val="FFFF00"/>
              </a:solidFill>
            </a:endParaRPr>
          </a:p>
          <a:p>
            <a:pPr marR="45720" lvl="0">
              <a:buClr>
                <a:schemeClr val="accent3"/>
              </a:buClr>
              <a:buSzPct val="95000"/>
              <a:defRPr/>
            </a:pPr>
            <a:r>
              <a:rPr lang="en-IN" i="1" dirty="0">
                <a:solidFill>
                  <a:srgbClr val="FFFF00"/>
                </a:solidFill>
              </a:rPr>
              <a:t>Head  (B. Ed) </a:t>
            </a:r>
            <a:endParaRPr lang="en-US" dirty="0">
              <a:solidFill>
                <a:srgbClr val="FFFF00"/>
              </a:solidFill>
            </a:endParaRPr>
          </a:p>
          <a:p>
            <a:pPr marR="45720" lvl="0">
              <a:buClr>
                <a:schemeClr val="accent3"/>
              </a:buClr>
              <a:buSzPct val="95000"/>
              <a:defRPr/>
            </a:pPr>
            <a:r>
              <a:rPr lang="en-IN" i="1" dirty="0">
                <a:solidFill>
                  <a:srgbClr val="FFFF00"/>
                </a:solidFill>
              </a:rPr>
              <a:t>Harish Chandra P.G. College, </a:t>
            </a:r>
            <a:r>
              <a:rPr lang="en-IN" i="1" dirty="0" err="1">
                <a:solidFill>
                  <a:srgbClr val="FFFF00"/>
                </a:solidFill>
              </a:rPr>
              <a:t>Varanas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 Instruments of Inclusive Education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02336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>
                <a:solidFill>
                  <a:srgbClr val="FFFF00"/>
                </a:solidFill>
              </a:rPr>
              <a:t>Policies and programmes at school level to promote inclusion and prevent exclusion.</a:t>
            </a:r>
          </a:p>
          <a:p>
            <a:pPr lvl="0"/>
            <a:endParaRPr lang="en-US" dirty="0">
              <a:solidFill>
                <a:srgbClr val="FFFF00"/>
              </a:solidFill>
            </a:endParaRPr>
          </a:p>
          <a:p>
            <a:pPr lvl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dirty="0">
                <a:solidFill>
                  <a:srgbClr val="FFFF00"/>
                </a:solidFill>
              </a:rPr>
              <a:t>Curriculum and teaching strategies to create an inclusive school.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0419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Policies and programmes at school level to promote inclusion and prevent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56560"/>
          </a:xfrm>
        </p:spPr>
        <p:txBody>
          <a:bodyPr>
            <a:normAutofit lnSpcReduction="10000"/>
          </a:bodyPr>
          <a:lstStyle/>
          <a:p>
            <a:pPr>
              <a:lnSpc>
                <a:spcPct val="220000"/>
              </a:lnSpc>
            </a:pPr>
            <a:r>
              <a:rPr lang="en-US" dirty="0">
                <a:solidFill>
                  <a:srgbClr val="FFFF00"/>
                </a:solidFill>
              </a:rPr>
              <a:t>Legislative</a:t>
            </a: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rgbClr val="FFFF00"/>
                </a:solidFill>
              </a:rPr>
              <a:t>Policies </a:t>
            </a: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rgbClr val="FFFF00"/>
                </a:solidFill>
              </a:rPr>
              <a:t>Programmes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Legislative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Consitutional</a:t>
            </a:r>
            <a:r>
              <a:rPr lang="en-US" b="1" dirty="0">
                <a:solidFill>
                  <a:srgbClr val="FFFF00"/>
                </a:solidFill>
              </a:rPr>
              <a:t> provisions </a:t>
            </a:r>
          </a:p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article 45</a:t>
            </a:r>
          </a:p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article 15</a:t>
            </a:r>
          </a:p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article 17</a:t>
            </a:r>
          </a:p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article 21A</a:t>
            </a: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  <a:r>
              <a:rPr lang="en-US" dirty="0">
                <a:solidFill>
                  <a:srgbClr val="FFFF00"/>
                </a:solidFill>
              </a:rPr>
              <a:t>Various Acts </a:t>
            </a:r>
          </a:p>
          <a:p>
            <a:r>
              <a:rPr lang="en-US" dirty="0">
                <a:solidFill>
                  <a:schemeClr val="bg1"/>
                </a:solidFill>
              </a:rPr>
              <a:t>RCI1992</a:t>
            </a:r>
          </a:p>
          <a:p>
            <a:r>
              <a:rPr lang="en-US" dirty="0">
                <a:solidFill>
                  <a:schemeClr val="bg1"/>
                </a:solidFill>
              </a:rPr>
              <a:t>PWD1995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Salmanaca</a:t>
            </a:r>
            <a:r>
              <a:rPr lang="en-US" sz="2400" dirty="0">
                <a:solidFill>
                  <a:schemeClr val="bg1"/>
                </a:solidFill>
              </a:rPr>
              <a:t> Statement 1994</a:t>
            </a:r>
          </a:p>
          <a:p>
            <a:r>
              <a:rPr lang="en-US" dirty="0">
                <a:solidFill>
                  <a:schemeClr val="bg1"/>
                </a:solidFill>
              </a:rPr>
              <a:t>RTE 2009</a:t>
            </a:r>
          </a:p>
          <a:p>
            <a:r>
              <a:rPr lang="en-US" dirty="0">
                <a:solidFill>
                  <a:schemeClr val="bg1"/>
                </a:solidFill>
              </a:rPr>
              <a:t>NTWP1999</a:t>
            </a:r>
          </a:p>
          <a:p>
            <a:r>
              <a:rPr lang="en-US" dirty="0">
                <a:solidFill>
                  <a:schemeClr val="bg1"/>
                </a:solidFill>
              </a:rPr>
              <a:t>Sc/t Act, </a:t>
            </a:r>
            <a:r>
              <a:rPr lang="en-US" dirty="0" err="1">
                <a:solidFill>
                  <a:schemeClr val="bg1"/>
                </a:solidFill>
              </a:rPr>
              <a:t>bandhua</a:t>
            </a:r>
            <a:r>
              <a:rPr lang="en-US" dirty="0">
                <a:solidFill>
                  <a:schemeClr val="bg1"/>
                </a:solidFill>
              </a:rPr>
              <a:t> Majdoor act, </a:t>
            </a:r>
            <a:r>
              <a:rPr lang="en-US" dirty="0" err="1">
                <a:solidFill>
                  <a:schemeClr val="bg1"/>
                </a:solidFill>
              </a:rPr>
              <a:t>Asprisyata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kanoon</a:t>
            </a:r>
            <a:r>
              <a:rPr lang="en-US" dirty="0">
                <a:solidFill>
                  <a:schemeClr val="bg1"/>
                </a:solidFill>
              </a:rPr>
              <a:t> etc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Policies For insuring  Inclusion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Inclusive education of the disabled at secondary stage(IEDSS  2009-10)</a:t>
            </a:r>
          </a:p>
          <a:p>
            <a:r>
              <a:rPr lang="en-US" dirty="0">
                <a:solidFill>
                  <a:schemeClr val="bg1"/>
                </a:solidFill>
              </a:rPr>
              <a:t>Zero rejection Policy (2001 and 2012)</a:t>
            </a:r>
          </a:p>
          <a:p>
            <a:r>
              <a:rPr lang="en-US" dirty="0">
                <a:solidFill>
                  <a:schemeClr val="bg1"/>
                </a:solidFill>
              </a:rPr>
              <a:t>National Policy for Person with Disabilities 2006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Programms</a:t>
            </a:r>
            <a:r>
              <a:rPr lang="en-US" dirty="0">
                <a:solidFill>
                  <a:srgbClr val="FFFF00"/>
                </a:solidFill>
              </a:rPr>
              <a:t> For insuring  Inclusion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Sarva siksha Abhiyan (SSA)</a:t>
            </a:r>
          </a:p>
          <a:p>
            <a:r>
              <a:rPr lang="en-US" dirty="0">
                <a:solidFill>
                  <a:schemeClr val="bg1"/>
                </a:solidFill>
              </a:rPr>
              <a:t> Rastriya Madhyamic Siksha Abhiyan(RMSA)</a:t>
            </a:r>
          </a:p>
          <a:p>
            <a:r>
              <a:rPr lang="en-US" dirty="0">
                <a:solidFill>
                  <a:schemeClr val="bg1"/>
                </a:solidFill>
              </a:rPr>
              <a:t>The national action plan for inclusion in education of children and  youth with disabilities (IECDYD2005)</a:t>
            </a:r>
          </a:p>
          <a:p>
            <a:r>
              <a:rPr lang="en-US" dirty="0">
                <a:solidFill>
                  <a:schemeClr val="bg1"/>
                </a:solidFill>
              </a:rPr>
              <a:t>National Curriculum Framework (2005)</a:t>
            </a:r>
          </a:p>
          <a:p>
            <a:r>
              <a:rPr lang="en-US" dirty="0">
                <a:solidFill>
                  <a:schemeClr val="bg1"/>
                </a:solidFill>
              </a:rPr>
              <a:t>Integrated Education for Disabled Children (IEDC)1974</a:t>
            </a:r>
          </a:p>
          <a:p>
            <a:r>
              <a:rPr lang="en-US" dirty="0">
                <a:solidFill>
                  <a:schemeClr val="bg1"/>
                </a:solidFill>
              </a:rPr>
              <a:t>Project on Integrated Education for Disabled (PIED)1987</a:t>
            </a:r>
          </a:p>
          <a:p>
            <a:r>
              <a:rPr lang="en-US" dirty="0">
                <a:solidFill>
                  <a:schemeClr val="bg1"/>
                </a:solidFill>
              </a:rPr>
              <a:t>District Primary Education </a:t>
            </a:r>
            <a:r>
              <a:rPr lang="en-US" dirty="0" err="1">
                <a:solidFill>
                  <a:schemeClr val="bg1"/>
                </a:solidFill>
              </a:rPr>
              <a:t>Programme</a:t>
            </a:r>
            <a:r>
              <a:rPr lang="en-US" dirty="0">
                <a:solidFill>
                  <a:schemeClr val="bg1"/>
                </a:solidFill>
              </a:rPr>
              <a:t> (DPEP)1995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your  queries and suggestion 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/>
              <a:t>anitasingh1965 </a:t>
            </a:r>
            <a:r>
              <a:rPr lang="en-US" sz="2800" dirty="0"/>
              <a:t>@</a:t>
            </a:r>
            <a:r>
              <a:rPr lang="en-US" sz="2800" dirty="0" err="1"/>
              <a:t>gmail.com</a:t>
            </a:r>
            <a:endParaRPr lang="en-US" sz="2800" dirty="0"/>
          </a:p>
        </p:txBody>
      </p:sp>
      <p:pic>
        <p:nvPicPr>
          <p:cNvPr id="1026" name="Picture 2" descr="C:\Users\Admin\Pictures\0914_thank_you_note_with_blue_pen_on_white_background_stock_photo_Slide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752600"/>
            <a:ext cx="5562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198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B.Ed. 2nd  semester inclusive Education  unit 3</vt:lpstr>
      <vt:lpstr> Instruments of Inclusive Education </vt:lpstr>
      <vt:lpstr>Policies and programmes at school level to promote inclusion and prevent exclusion</vt:lpstr>
      <vt:lpstr>Legislative </vt:lpstr>
      <vt:lpstr>Policies For insuring  Inclusion </vt:lpstr>
      <vt:lpstr>Programms For insuring  Inclusion</vt:lpstr>
      <vt:lpstr>For your  queries and suggestion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B.Ed. 2nd  semester inclusive Education  unit 3</dc:title>
  <dc:creator>Admin</dc:creator>
  <cp:lastModifiedBy>manvisingh2001@gmail.com</cp:lastModifiedBy>
  <cp:revision>12</cp:revision>
  <dcterms:created xsi:type="dcterms:W3CDTF">2020-04-20T09:47:21Z</dcterms:created>
  <dcterms:modified xsi:type="dcterms:W3CDTF">2020-04-20T14:54:07Z</dcterms:modified>
</cp:coreProperties>
</file>