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63" r:id="rId3"/>
    <p:sldId id="264" r:id="rId4"/>
    <p:sldId id="265" r:id="rId5"/>
    <p:sldId id="266" r:id="rId6"/>
    <p:sldId id="267" r:id="rId7"/>
    <p:sldId id="268" r:id="rId8"/>
    <p:sldId id="269" r:id="rId9"/>
    <p:sldId id="270" r:id="rId10"/>
    <p:sldId id="271" r:id="rId11"/>
    <p:sldId id="272"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9" d="100"/>
          <a:sy n="69" d="100"/>
        </p:scale>
        <p:origin x="-756"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166294033"/>
      </p:ext>
    </p:extLst>
  </p:cSld>
  <p:clrMapOvr>
    <a:masterClrMapping/>
  </p:clrMapOvr>
  <p:extLst>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241886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713130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xmlns="" val="1625955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3537562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549859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0788234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0140102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892474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030653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18450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2226829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299684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5437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2436624977"/>
      </p:ext>
    </p:extLst>
  </p:cSld>
  <p:clrMapOvr>
    <a:masterClrMapping/>
  </p:clrMapOvr>
  <p:extLst>
    <p:ext uri="{DCECCB84-F9BA-43D5-87BE-67443E8EF086}">
      <p15:sldGuideLst xmlns:p15="http://schemas.microsoft.com/office/powerpoint/2012/main" xmlns=""/>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941191976"/>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A55618-98D8-4095-950B-79DBB3E01D5C}" type="datetimeFigureOut">
              <a:rPr lang="en-IN" smtClean="0"/>
              <a:pPr/>
              <a:t>26/09/2020</a:t>
            </a:fld>
            <a:endParaRPr lang="en-IN"/>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41635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DA55618-98D8-4095-950B-79DBB3E01D5C}" type="datetimeFigureOut">
              <a:rPr lang="en-IN" smtClean="0"/>
              <a:pPr/>
              <a:t>26/09/2020</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4025785739"/>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23CD2B-EB92-43DF-9920-193538112CA3}"/>
              </a:ext>
            </a:extLst>
          </p:cNvPr>
          <p:cNvSpPr>
            <a:spLocks noGrp="1"/>
          </p:cNvSpPr>
          <p:nvPr>
            <p:ph type="ctrTitle"/>
          </p:nvPr>
        </p:nvSpPr>
        <p:spPr>
          <a:xfrm>
            <a:off x="914401" y="1243453"/>
            <a:ext cx="10656980" cy="3244141"/>
          </a:xfrm>
        </p:spPr>
        <p:txBody>
          <a:bodyPr/>
          <a:lstStyle/>
          <a:p>
            <a:r>
              <a:rPr lang="en-US" sz="4000" dirty="0"/>
              <a:t>M.A. psychology     </a:t>
            </a:r>
            <a:br>
              <a:rPr lang="en-US" sz="4000" dirty="0"/>
            </a:br>
            <a:r>
              <a:rPr lang="en-US" sz="4000" dirty="0"/>
              <a:t>   III sem.        </a:t>
            </a:r>
            <a:br>
              <a:rPr lang="en-US" sz="4000" dirty="0"/>
            </a:br>
            <a:r>
              <a:rPr lang="en-US" sz="4000" dirty="0"/>
              <a:t>   Paper 2</a:t>
            </a:r>
            <a:r>
              <a:rPr lang="en-US" sz="4000" baseline="30000" dirty="0"/>
              <a:t>nd ,UNIT-1</a:t>
            </a:r>
            <a:br>
              <a:rPr lang="en-US" sz="4000" baseline="30000" dirty="0"/>
            </a:br>
            <a:r>
              <a:rPr lang="en-US" sz="4000" baseline="30000" dirty="0"/>
              <a:t>continued….</a:t>
            </a:r>
            <a:r>
              <a:rPr lang="en-US" sz="3200" dirty="0"/>
              <a:t/>
            </a:r>
            <a:br>
              <a:rPr lang="en-US" sz="3200" dirty="0"/>
            </a:br>
            <a:r>
              <a:rPr lang="en-US" sz="3200" dirty="0"/>
              <a:t/>
            </a:r>
            <a:br>
              <a:rPr lang="en-US" sz="3200" dirty="0"/>
            </a:br>
            <a:r>
              <a:rPr lang="en-US" sz="5400" cap="none" dirty="0"/>
              <a:t>Psychological testing</a:t>
            </a:r>
            <a:endParaRPr lang="en-IN" dirty="0"/>
          </a:p>
        </p:txBody>
      </p:sp>
      <p:sp>
        <p:nvSpPr>
          <p:cNvPr id="3" name="Subtitle 2">
            <a:extLst>
              <a:ext uri="{FF2B5EF4-FFF2-40B4-BE49-F238E27FC236}">
                <a16:creationId xmlns:a16="http://schemas.microsoft.com/office/drawing/2014/main" xmlns="" id="{69451A22-5908-4870-ABE0-CF6122F87D49}"/>
              </a:ext>
            </a:extLst>
          </p:cNvPr>
          <p:cNvSpPr>
            <a:spLocks noGrp="1"/>
          </p:cNvSpPr>
          <p:nvPr>
            <p:ph type="subTitle" idx="1"/>
          </p:nvPr>
        </p:nvSpPr>
        <p:spPr>
          <a:xfrm>
            <a:off x="1069848" y="4389120"/>
            <a:ext cx="9101094" cy="2468880"/>
          </a:xfrm>
        </p:spPr>
        <p:txBody>
          <a:bodyPr>
            <a:normAutofit/>
          </a:bodyPr>
          <a:lstStyle/>
          <a:p>
            <a:r>
              <a:rPr lang="en-US" dirty="0"/>
              <a:t>Dr. Kiran </a:t>
            </a:r>
            <a:r>
              <a:rPr lang="en-US" dirty="0" err="1"/>
              <a:t>Bala</a:t>
            </a:r>
            <a:r>
              <a:rPr lang="en-US" dirty="0"/>
              <a:t> Verma</a:t>
            </a:r>
          </a:p>
          <a:p>
            <a:r>
              <a:rPr lang="en-US" dirty="0"/>
              <a:t>Associate Professor &amp; Head</a:t>
            </a:r>
          </a:p>
          <a:p>
            <a:r>
              <a:rPr lang="en-US" dirty="0"/>
              <a:t>Department of Psychology</a:t>
            </a:r>
          </a:p>
          <a:p>
            <a:r>
              <a:rPr lang="en-US" dirty="0"/>
              <a:t>Harishchandra P.G. College, Varanasi</a:t>
            </a:r>
            <a:endParaRPr lang="en-IN" dirty="0"/>
          </a:p>
        </p:txBody>
      </p:sp>
      <p:pic>
        <p:nvPicPr>
          <p:cNvPr id="4" name="Picture 3">
            <a:extLst>
              <a:ext uri="{FF2B5EF4-FFF2-40B4-BE49-F238E27FC236}">
                <a16:creationId xmlns:a16="http://schemas.microsoft.com/office/drawing/2014/main" xmlns="" id="{47334EF6-8873-4521-A17F-4C0F82274012}"/>
              </a:ext>
            </a:extLst>
          </p:cNvPr>
          <p:cNvPicPr>
            <a:picLocks noChangeAspect="1"/>
          </p:cNvPicPr>
          <p:nvPr/>
        </p:nvPicPr>
        <p:blipFill>
          <a:blip r:embed="rId2"/>
          <a:stretch>
            <a:fillRect/>
          </a:stretch>
        </p:blipFill>
        <p:spPr>
          <a:xfrm>
            <a:off x="8890782" y="1508351"/>
            <a:ext cx="2261345" cy="2078911"/>
          </a:xfrm>
          <a:prstGeom prst="rect">
            <a:avLst/>
          </a:prstGeom>
        </p:spPr>
      </p:pic>
    </p:spTree>
    <p:extLst>
      <p:ext uri="{BB962C8B-B14F-4D97-AF65-F5344CB8AC3E}">
        <p14:creationId xmlns:p14="http://schemas.microsoft.com/office/powerpoint/2010/main" xmlns="" val="747198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4D456F3-20EC-414E-9A0C-4091CFFC9B08}"/>
              </a:ext>
            </a:extLst>
          </p:cNvPr>
          <p:cNvSpPr txBox="1"/>
          <p:nvPr/>
        </p:nvSpPr>
        <p:spPr>
          <a:xfrm>
            <a:off x="828486" y="593792"/>
            <a:ext cx="11058714" cy="6096541"/>
          </a:xfrm>
          <a:prstGeom prst="rect">
            <a:avLst/>
          </a:prstGeom>
          <a:noFill/>
        </p:spPr>
        <p:txBody>
          <a:bodyPr wrap="square">
            <a:spAutoFit/>
          </a:bodyPr>
          <a:lstStyle/>
          <a:p>
            <a:pPr>
              <a:lnSpc>
                <a:spcPct val="107000"/>
              </a:lnSpc>
              <a:spcAft>
                <a:spcPts val="800"/>
              </a:spcAft>
            </a:pPr>
            <a:r>
              <a:rPr lang="en-IN" sz="3600" dirty="0">
                <a:effectLst/>
                <a:latin typeface="Calibri" panose="020F0502020204030204" pitchFamily="34" charset="0"/>
                <a:ea typeface="Calibri" panose="020F0502020204030204" pitchFamily="34" charset="0"/>
                <a:cs typeface="Times New Roman" panose="02020603050405020304" pitchFamily="18" charset="0"/>
              </a:rPr>
              <a:t>Adult testing presents some additional problems. </a:t>
            </a:r>
          </a:p>
          <a:p>
            <a:pPr>
              <a:lnSpc>
                <a:spcPct val="107000"/>
              </a:lnSpc>
              <a:spcAft>
                <a:spcPts val="800"/>
              </a:spcAft>
            </a:pPr>
            <a:r>
              <a:rPr lang="en-IN" sz="3600" dirty="0">
                <a:effectLst/>
                <a:latin typeface="Calibri" panose="020F0502020204030204" pitchFamily="34" charset="0"/>
                <a:ea typeface="Calibri" panose="020F0502020204030204" pitchFamily="34" charset="0"/>
                <a:cs typeface="Times New Roman" panose="02020603050405020304" pitchFamily="18" charset="0"/>
              </a:rPr>
              <a:t>Unlike the schoolchild, the adult is not so likely to work hard at a task merely because it is assigned. It therefore becomes more important to "sell" the purpose of the tests to the adult, although high school and college students also respond to such an appeal Cooperation of test takers can usually be secured by convincing them that it is in their own interests to obtain a valid score-that is, a score correctly indicating what they can do rather than overestimating or underestimating their abilities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910390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2C4AE4-9CD7-43F2-A1E0-67B0EEA49024}"/>
              </a:ext>
            </a:extLst>
          </p:cNvPr>
          <p:cNvSpPr txBox="1"/>
          <p:nvPr/>
        </p:nvSpPr>
        <p:spPr>
          <a:xfrm>
            <a:off x="218886" y="380102"/>
            <a:ext cx="11973114" cy="5604355"/>
          </a:xfrm>
          <a:prstGeom prst="rect">
            <a:avLst/>
          </a:prstGeom>
          <a:noFill/>
        </p:spPr>
        <p:txBody>
          <a:bodyPr wrap="square">
            <a:spAutoFit/>
          </a:bodyPr>
          <a:lstStyle/>
          <a:p>
            <a:pPr>
              <a:lnSpc>
                <a:spcPct val="107000"/>
              </a:lnSpc>
              <a:spcAft>
                <a:spcPts val="800"/>
              </a:spcAft>
            </a:pPr>
            <a:r>
              <a:rPr lang="en-IN" sz="3300" dirty="0">
                <a:effectLst/>
                <a:latin typeface="Calibri" panose="020F0502020204030204" pitchFamily="34" charset="0"/>
                <a:ea typeface="Calibri" panose="020F0502020204030204" pitchFamily="34" charset="0"/>
                <a:cs typeface="Times New Roman" panose="02020603050405020304" pitchFamily="18" charset="0"/>
              </a:rPr>
              <a:t>Most persons will understand that an incorrect decision</a:t>
            </a:r>
            <a:r>
              <a:rPr lang="en-IN" sz="33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IN" sz="3300">
                <a:effectLst/>
                <a:latin typeface="Calibri" panose="020F0502020204030204" pitchFamily="34" charset="0"/>
                <a:ea typeface="Calibri" panose="020F0502020204030204" pitchFamily="34" charset="0"/>
                <a:cs typeface="Times New Roman" panose="02020603050405020304" pitchFamily="18" charset="0"/>
              </a:rPr>
              <a:t>which </a:t>
            </a:r>
            <a:r>
              <a:rPr lang="en-IN" sz="3300" dirty="0">
                <a:effectLst/>
                <a:latin typeface="Calibri" panose="020F0502020204030204" pitchFamily="34" charset="0"/>
                <a:ea typeface="Calibri" panose="020F0502020204030204" pitchFamily="34" charset="0"/>
                <a:cs typeface="Times New Roman" panose="02020603050405020304" pitchFamily="18" charset="0"/>
              </a:rPr>
              <a:t>might result from invalid test scores, would mean subsequent failure, loss of time, and frustration for them. This approach can serve not only to motivate test takers to try their best on ability tests but also to reduce faking and encourage frank reporting on personality inventories, because respondents realize that they themselves would otherwise be the losers. It is certainly not in the best interests of individuals to be admitted to a course of study for which they lack the prerequisite skills and knowledge or assigned to a job they cannot perform or would find uncongenial.</a:t>
            </a:r>
          </a:p>
        </p:txBody>
      </p:sp>
    </p:spTree>
    <p:extLst>
      <p:ext uri="{BB962C8B-B14F-4D97-AF65-F5344CB8AC3E}">
        <p14:creationId xmlns:p14="http://schemas.microsoft.com/office/powerpoint/2010/main" xmlns="" val="2695946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openDmnd">
          <a:fgClr>
            <a:schemeClr val="bg2">
              <a:lumMod val="40000"/>
              <a:lumOff val="60000"/>
            </a:schemeClr>
          </a:fgClr>
          <a:bgClr>
            <a:schemeClr val="tx2"/>
          </a:bgClr>
        </a:patt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B38FACC-9D1E-4991-845B-C2CB79DB1749}"/>
              </a:ext>
            </a:extLst>
          </p:cNvPr>
          <p:cNvSpPr txBox="1"/>
          <p:nvPr/>
        </p:nvSpPr>
        <p:spPr>
          <a:xfrm>
            <a:off x="7713785" y="3075057"/>
            <a:ext cx="3675183" cy="707886"/>
          </a:xfrm>
          <a:prstGeom prst="rect">
            <a:avLst/>
          </a:prstGeom>
          <a:noFill/>
        </p:spPr>
        <p:txBody>
          <a:bodyPr wrap="square" rtlCol="0">
            <a:spAutoFit/>
          </a:bodyPr>
          <a:lstStyle/>
          <a:p>
            <a:r>
              <a:rPr lang="en-US" sz="4000" i="1" dirty="0">
                <a:solidFill>
                  <a:schemeClr val="bg1"/>
                </a:solidFill>
                <a:latin typeface="Bahnschrift Light" panose="020B0502040204020203" pitchFamily="34" charset="0"/>
              </a:rPr>
              <a:t>Thank</a:t>
            </a:r>
            <a:r>
              <a:rPr lang="en-US" sz="4000" i="1" dirty="0">
                <a:latin typeface="Bahnschrift Light" panose="020B0502040204020203" pitchFamily="34" charset="0"/>
              </a:rPr>
              <a:t> </a:t>
            </a:r>
            <a:r>
              <a:rPr lang="en-US" sz="4000" i="1" dirty="0">
                <a:solidFill>
                  <a:schemeClr val="bg1"/>
                </a:solidFill>
                <a:latin typeface="Bahnschrift Light" panose="020B0502040204020203" pitchFamily="34" charset="0"/>
              </a:rPr>
              <a:t>You</a:t>
            </a:r>
            <a:endParaRPr lang="en-IN" sz="4000" i="1" dirty="0">
              <a:solidFill>
                <a:schemeClr val="bg1"/>
              </a:solidFill>
              <a:latin typeface="Bahnschrift Light" panose="020B0502040204020203" pitchFamily="34" charset="0"/>
            </a:endParaRPr>
          </a:p>
        </p:txBody>
      </p:sp>
    </p:spTree>
    <p:extLst>
      <p:ext uri="{BB962C8B-B14F-4D97-AF65-F5344CB8AC3E}">
        <p14:creationId xmlns:p14="http://schemas.microsoft.com/office/powerpoint/2010/main" xmlns="" val="3406336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2ACF5E1-6250-42A5-A028-5B1425DE7D67}"/>
              </a:ext>
            </a:extLst>
          </p:cNvPr>
          <p:cNvSpPr txBox="1"/>
          <p:nvPr/>
        </p:nvSpPr>
        <p:spPr>
          <a:xfrm>
            <a:off x="0" y="0"/>
            <a:ext cx="12192000" cy="6516079"/>
          </a:xfrm>
          <a:prstGeom prst="rect">
            <a:avLst/>
          </a:prstGeom>
          <a:noFill/>
        </p:spPr>
        <p:txBody>
          <a:bodyPr wrap="square">
            <a:spAutoFit/>
          </a:bodyPr>
          <a:lstStyle/>
          <a:p>
            <a:pPr>
              <a:lnSpc>
                <a:spcPct val="107000"/>
              </a:lnSpc>
              <a:spcAft>
                <a:spcPts val="800"/>
              </a:spcAft>
            </a:pP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800" dirty="0">
                <a:effectLst/>
                <a:latin typeface="Calibri" panose="020F0502020204030204" pitchFamily="34" charset="0"/>
                <a:ea typeface="Calibri" panose="020F0502020204030204" pitchFamily="34" charset="0"/>
                <a:cs typeface="Times New Roman" panose="02020603050405020304" pitchFamily="18" charset="0"/>
              </a:rPr>
              <a:t>RAPPORT</a:t>
            </a:r>
          </a:p>
          <a:p>
            <a:pPr>
              <a:lnSpc>
                <a:spcPct val="107000"/>
              </a:lnSpc>
              <a:spcAft>
                <a:spcPts val="800"/>
              </a:spcAft>
            </a:pP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800" dirty="0">
                <a:effectLst/>
                <a:latin typeface="Calibri" panose="020F0502020204030204" pitchFamily="34" charset="0"/>
                <a:ea typeface="Calibri" panose="020F0502020204030204" pitchFamily="34" charset="0"/>
                <a:cs typeface="Times New Roman" panose="02020603050405020304" pitchFamily="18" charset="0"/>
              </a:rPr>
              <a:t>In test administration, "rapport" refers to the examiner's efforts to arouse the test takers' interest in the test, elicit their cooperation, and encourage them to respond in a manner appropriate to the objectives of the test. </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r>
              <a:rPr lang="en-IN" sz="2800" dirty="0">
                <a:effectLst/>
                <a:latin typeface="Calibri" panose="020F0502020204030204" pitchFamily="34" charset="0"/>
                <a:ea typeface="Calibri" panose="020F0502020204030204" pitchFamily="34" charset="0"/>
                <a:cs typeface="Times New Roman" panose="02020603050405020304" pitchFamily="18" charset="0"/>
              </a:rPr>
              <a:t>In ability tests, the objective calls for careful concentration on the given tasks and for putting forth one's best efforts to perform well. </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r>
              <a:rPr lang="en-IN" sz="2800" dirty="0">
                <a:effectLst/>
                <a:latin typeface="Calibri" panose="020F0502020204030204" pitchFamily="34" charset="0"/>
                <a:ea typeface="Calibri" panose="020F0502020204030204" pitchFamily="34" charset="0"/>
                <a:cs typeface="Times New Roman" panose="02020603050405020304" pitchFamily="18" charset="0"/>
              </a:rPr>
              <a:t>In self-report personality inventories, the objective calls for frank and honest responses to questions about one's usual behaviour.</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r>
              <a:rPr lang="en-IN" sz="2800" dirty="0">
                <a:latin typeface="Calibri" panose="020F0502020204030204" pitchFamily="34" charset="0"/>
                <a:ea typeface="Calibri" panose="020F0502020204030204" pitchFamily="34" charset="0"/>
                <a:cs typeface="Times New Roman" panose="02020603050405020304" pitchFamily="18" charset="0"/>
              </a:rPr>
              <a:t>I</a:t>
            </a:r>
            <a:r>
              <a:rPr lang="en-IN" sz="2800" dirty="0">
                <a:effectLst/>
                <a:latin typeface="Calibri" panose="020F0502020204030204" pitchFamily="34" charset="0"/>
                <a:ea typeface="Calibri" panose="020F0502020204030204" pitchFamily="34" charset="0"/>
                <a:cs typeface="Times New Roman" panose="02020603050405020304" pitchFamily="18" charset="0"/>
              </a:rPr>
              <a:t>n  certain projective tests, it calls for full reporting of associations evoked by the stimuli, without any censoring or editing of content Still other kinds of tests may require other approaches. </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977193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E1347BC-C0F1-4BC1-9F4D-D5775C5984C1}"/>
              </a:ext>
            </a:extLst>
          </p:cNvPr>
          <p:cNvSpPr txBox="1"/>
          <p:nvPr/>
        </p:nvSpPr>
        <p:spPr>
          <a:xfrm>
            <a:off x="283029" y="1079007"/>
            <a:ext cx="11625942" cy="5245731"/>
          </a:xfrm>
          <a:prstGeom prst="rect">
            <a:avLst/>
          </a:prstGeom>
          <a:noFill/>
        </p:spPr>
        <p:txBody>
          <a:bodyPr wrap="square">
            <a:spAutoFit/>
          </a:bodyPr>
          <a:lstStyle/>
          <a:p>
            <a:pPr>
              <a:lnSpc>
                <a:spcPct val="107000"/>
              </a:lnSpc>
              <a:spcAft>
                <a:spcPts val="800"/>
              </a:spcAft>
            </a:pPr>
            <a:r>
              <a:rPr lang="en-IN" sz="2800" dirty="0">
                <a:effectLst/>
                <a:latin typeface="Calibri" panose="020F0502020204030204" pitchFamily="34" charset="0"/>
                <a:ea typeface="Calibri" panose="020F0502020204030204" pitchFamily="34" charset="0"/>
                <a:cs typeface="Times New Roman" panose="02020603050405020304" pitchFamily="18" charset="0"/>
              </a:rPr>
              <a:t>But in all instances, the examiner endeavours to motivate the respondents to follow the instructions as fully and conscientiously as they can. The training of examiners covers techniques for the establishment of rapport as well as those more directly related to test administration. In establishing rapport, as in other testing procedures, uniformity of conditions is essential for comparability of results. If a child is given a coveted prize whenever she solves a test problem correctly, her performance cannot be directly compared with the norms or with that of other children who are motivated only with the standard verbal encouragement or praise Any deviation from standard motivating conditions for a particular test should be noted and taken into account in interpreting performance.</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140484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4EEAE1-86CE-44F9-B0BB-20578CB15434}"/>
              </a:ext>
            </a:extLst>
          </p:cNvPr>
          <p:cNvSpPr txBox="1"/>
          <p:nvPr/>
        </p:nvSpPr>
        <p:spPr>
          <a:xfrm>
            <a:off x="-1" y="283587"/>
            <a:ext cx="12192001" cy="6374887"/>
          </a:xfrm>
          <a:prstGeom prst="rect">
            <a:avLst/>
          </a:prstGeom>
          <a:noFill/>
        </p:spPr>
        <p:txBody>
          <a:bodyPr wrap="square">
            <a:spAutoFit/>
          </a:bodyPr>
          <a:lstStyle/>
          <a:p>
            <a:pPr>
              <a:lnSpc>
                <a:spcPct val="107000"/>
              </a:lnSpc>
              <a:spcAft>
                <a:spcPts val="800"/>
              </a:spcAft>
            </a:pPr>
            <a:r>
              <a:rPr lang="en-IN" sz="2600" dirty="0">
                <a:effectLst/>
                <a:latin typeface="Calibri" panose="020F0502020204030204" pitchFamily="34" charset="0"/>
                <a:ea typeface="Calibri" panose="020F0502020204030204" pitchFamily="34" charset="0"/>
                <a:cs typeface="Times New Roman" panose="02020603050405020304" pitchFamily="18" charset="0"/>
              </a:rPr>
              <a:t>Rapport can be more fully established in individual testing, steps can </a:t>
            </a:r>
          </a:p>
          <a:p>
            <a:pPr>
              <a:lnSpc>
                <a:spcPct val="107000"/>
              </a:lnSpc>
              <a:spcAft>
                <a:spcPts val="800"/>
              </a:spcAft>
            </a:pPr>
            <a:r>
              <a:rPr lang="en-IN" sz="2600" dirty="0">
                <a:effectLst/>
                <a:latin typeface="Calibri" panose="020F0502020204030204" pitchFamily="34" charset="0"/>
                <a:ea typeface="Calibri" panose="020F0502020204030204" pitchFamily="34" charset="0"/>
                <a:cs typeface="Times New Roman" panose="02020603050405020304" pitchFamily="18" charset="0"/>
              </a:rPr>
              <a:t>also be taken in group testing to motivate test takers and relieve their anxiety </a:t>
            </a:r>
          </a:p>
          <a:p>
            <a:pPr>
              <a:lnSpc>
                <a:spcPct val="107000"/>
              </a:lnSpc>
              <a:spcAft>
                <a:spcPts val="800"/>
              </a:spcAft>
            </a:pPr>
            <a:r>
              <a:rPr lang="en-IN" sz="2600" dirty="0">
                <a:effectLst/>
                <a:latin typeface="Calibri" panose="020F0502020204030204" pitchFamily="34" charset="0"/>
                <a:ea typeface="Calibri" panose="020F0502020204030204" pitchFamily="34" charset="0"/>
                <a:cs typeface="Times New Roman" panose="02020603050405020304" pitchFamily="18" charset="0"/>
              </a:rPr>
              <a:t>Specific techniques for establishing rapport vary with the nature of the test and with the age and other characteristics of the persons tested. </a:t>
            </a:r>
          </a:p>
          <a:p>
            <a:pPr marL="457200" indent="-457200">
              <a:lnSpc>
                <a:spcPct val="107000"/>
              </a:lnSpc>
              <a:spcAft>
                <a:spcPts val="800"/>
              </a:spcAft>
              <a:buFont typeface="Arial" panose="020B0604020202020204" pitchFamily="34" charset="0"/>
              <a:buChar char="•"/>
            </a:pPr>
            <a:r>
              <a:rPr lang="en-IN" sz="2600" dirty="0">
                <a:effectLst/>
                <a:latin typeface="Calibri" panose="020F0502020204030204" pitchFamily="34" charset="0"/>
                <a:ea typeface="Calibri" panose="020F0502020204030204" pitchFamily="34" charset="0"/>
                <a:cs typeface="Times New Roman" panose="02020603050405020304" pitchFamily="18" charset="0"/>
              </a:rPr>
              <a:t>In testing preschool children, special factors to be considered include shyness with strangers, dis tractability, and negativism. A friendly, cheerful, and relaxed manner on the part of the examiner helps to reassure the child. The shy, timid child needs more pre liminary time to become familiar with the surroundings. For this reason, it is better for the examiner not to be too demonstrative at the outset, but rather to wait until the child is ready to make the first contact Test periods should be brief, and the tasks should be varied and intrinsically interesting to the child. The testing should be presented to the child as a game and his curiosity aroused before each new task is introduced A certain flexibility of procedure is necessary at this age level because of possible refusals, loss of interest, and other manifestations of negativism.</a:t>
            </a:r>
          </a:p>
        </p:txBody>
      </p:sp>
    </p:spTree>
    <p:extLst>
      <p:ext uri="{BB962C8B-B14F-4D97-AF65-F5344CB8AC3E}">
        <p14:creationId xmlns:p14="http://schemas.microsoft.com/office/powerpoint/2010/main" xmlns="" val="3255957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99AC933-BBD4-4796-93EC-C8415976E690}"/>
              </a:ext>
            </a:extLst>
          </p:cNvPr>
          <p:cNvSpPr txBox="1"/>
          <p:nvPr/>
        </p:nvSpPr>
        <p:spPr>
          <a:xfrm>
            <a:off x="0" y="1161144"/>
            <a:ext cx="12192000" cy="5061001"/>
          </a:xfrm>
          <a:prstGeom prst="rect">
            <a:avLst/>
          </a:prstGeom>
          <a:noFill/>
        </p:spPr>
        <p:txBody>
          <a:bodyPr wrap="square">
            <a:spAutoFit/>
          </a:bodyPr>
          <a:lstStyle/>
          <a:p>
            <a:pPr marL="457200" indent="-457200">
              <a:lnSpc>
                <a:spcPct val="107000"/>
              </a:lnSpc>
              <a:spcAft>
                <a:spcPts val="800"/>
              </a:spcAft>
              <a:buFont typeface="Arial" panose="020B0604020202020204" pitchFamily="34" charset="0"/>
              <a:buChar char="•"/>
            </a:pPr>
            <a:r>
              <a:rPr lang="en-IN" sz="3300" dirty="0">
                <a:effectLst/>
                <a:latin typeface="Calibri" panose="020F0502020204030204" pitchFamily="34" charset="0"/>
                <a:ea typeface="Calibri" panose="020F0502020204030204" pitchFamily="34" charset="0"/>
                <a:cs typeface="Times New Roman" panose="02020603050405020304" pitchFamily="18" charset="0"/>
              </a:rPr>
              <a:t>Children in the first two or three grades of elementary school</a:t>
            </a:r>
          </a:p>
          <a:p>
            <a:pPr>
              <a:lnSpc>
                <a:spcPct val="107000"/>
              </a:lnSpc>
              <a:spcAft>
                <a:spcPts val="800"/>
              </a:spcAft>
            </a:pPr>
            <a:r>
              <a:rPr lang="en-IN" sz="3300" dirty="0">
                <a:effectLst/>
                <a:latin typeface="Calibri" panose="020F0502020204030204" pitchFamily="34" charset="0"/>
                <a:ea typeface="Calibri" panose="020F0502020204030204" pitchFamily="34" charset="0"/>
                <a:cs typeface="Times New Roman" panose="02020603050405020304" pitchFamily="18" charset="0"/>
              </a:rPr>
              <a:t>present many of the same testing problems as the preschool child. The game approach is still the most effective way of arousing interest in the test. The older school child can use ally be motivated through an appeal to the competitive spirit and the desire to do well on tests. When testing children from educationally disadvantaged back grounds or from different cultures, however, the examiner cannot assume that they will be motivated to excel on academic tasks to the same extent as children in the standardization sample.</a:t>
            </a:r>
          </a:p>
        </p:txBody>
      </p:sp>
    </p:spTree>
    <p:extLst>
      <p:ext uri="{BB962C8B-B14F-4D97-AF65-F5344CB8AC3E}">
        <p14:creationId xmlns:p14="http://schemas.microsoft.com/office/powerpoint/2010/main" xmlns="" val="1654503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D335ADF-BD87-4085-81DC-2717AC51A9E4}"/>
              </a:ext>
            </a:extLst>
          </p:cNvPr>
          <p:cNvSpPr txBox="1"/>
          <p:nvPr/>
        </p:nvSpPr>
        <p:spPr>
          <a:xfrm>
            <a:off x="121919" y="623112"/>
            <a:ext cx="11891889" cy="5016758"/>
          </a:xfrm>
          <a:prstGeom prst="rect">
            <a:avLst/>
          </a:prstGeom>
          <a:noFill/>
        </p:spPr>
        <p:txBody>
          <a:bodyPr wrap="square">
            <a:spAutoFit/>
          </a:bodyPr>
          <a:lstStyle/>
          <a:p>
            <a:pPr marL="571500" indent="-571500">
              <a:buFont typeface="Arial" panose="020B0604020202020204" pitchFamily="34" charset="0"/>
              <a:buChar char="•"/>
            </a:pPr>
            <a:r>
              <a:rPr lang="en-IN" sz="4000" dirty="0">
                <a:effectLst/>
                <a:latin typeface="Calibri" panose="020F0502020204030204" pitchFamily="34" charset="0"/>
                <a:ea typeface="Calibri" panose="020F0502020204030204" pitchFamily="34" charset="0"/>
                <a:cs typeface="Times New Roman" panose="02020603050405020304" pitchFamily="18" charset="0"/>
              </a:rPr>
              <a:t>Special motivational problems may be </a:t>
            </a:r>
          </a:p>
          <a:p>
            <a:r>
              <a:rPr lang="en-IN" sz="4000" dirty="0">
                <a:effectLst/>
                <a:latin typeface="Calibri" panose="020F0502020204030204" pitchFamily="34" charset="0"/>
                <a:ea typeface="Calibri" panose="020F0502020204030204" pitchFamily="34" charset="0"/>
                <a:cs typeface="Times New Roman" panose="02020603050405020304" pitchFamily="18" charset="0"/>
              </a:rPr>
              <a:t>encountered in testing emotionally disturbed persons, prisoners, or juvenile delinquents. Especially when examined in an institutional setting, such persons are likely to manifest a number of unfavourable attitudes, such as suspicion, insecurity, fear, or cynical indifference. Special conditions in their past experiences are also likely to influence their test performance adversely. </a:t>
            </a:r>
            <a:endParaRPr lang="en-IN" sz="4000" dirty="0"/>
          </a:p>
        </p:txBody>
      </p:sp>
    </p:spTree>
    <p:extLst>
      <p:ext uri="{BB962C8B-B14F-4D97-AF65-F5344CB8AC3E}">
        <p14:creationId xmlns:p14="http://schemas.microsoft.com/office/powerpoint/2010/main" xmlns="" val="2721154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7524B53-0475-4503-97F2-932F607C2D6D}"/>
              </a:ext>
            </a:extLst>
          </p:cNvPr>
          <p:cNvSpPr txBox="1"/>
          <p:nvPr/>
        </p:nvSpPr>
        <p:spPr>
          <a:xfrm>
            <a:off x="243840" y="711589"/>
            <a:ext cx="11704320" cy="5434821"/>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pPr>
            <a:r>
              <a:rPr lang="en-IN" sz="1800" dirty="0">
                <a:effectLst/>
                <a:latin typeface="Calibri" panose="020F0502020204030204" pitchFamily="34" charset="0"/>
                <a:ea typeface="Calibri" panose="020F0502020204030204" pitchFamily="34" charset="0"/>
                <a:cs typeface="Times New Roman" panose="02020603050405020304" pitchFamily="18" charset="0"/>
              </a:rPr>
              <a:t> </a:t>
            </a:r>
            <a:r>
              <a:rPr lang="en-IN" sz="4000" dirty="0">
                <a:effectLst/>
                <a:latin typeface="Calibri" panose="020F0502020204030204" pitchFamily="34" charset="0"/>
                <a:ea typeface="Calibri" panose="020F0502020204030204" pitchFamily="34" charset="0"/>
                <a:cs typeface="Times New Roman" panose="02020603050405020304" pitchFamily="18" charset="0"/>
              </a:rPr>
              <a:t>As a result of early failures and frustrations in </a:t>
            </a:r>
          </a:p>
          <a:p>
            <a:pPr>
              <a:lnSpc>
                <a:spcPct val="107000"/>
              </a:lnSpc>
              <a:spcAft>
                <a:spcPts val="800"/>
              </a:spcAft>
            </a:pPr>
            <a:r>
              <a:rPr lang="en-IN" sz="4000" dirty="0">
                <a:effectLst/>
                <a:latin typeface="Calibri" panose="020F0502020204030204" pitchFamily="34" charset="0"/>
                <a:ea typeface="Calibri" panose="020F0502020204030204" pitchFamily="34" charset="0"/>
                <a:cs typeface="Times New Roman" panose="02020603050405020304" pitchFamily="18" charset="0"/>
              </a:rPr>
              <a:t>school, for example, they may have developed feelings of hostility and inferiority toward academic tasks, which the tests resemble. The experienced examiner makes special efforts to establish rapport under these conditions. In any event, he or she must be sensitive to these special difficulties and take them into account in interpreting and explaining test performance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513158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3619D8C-F88E-4AEA-AC1E-E758D9377BD3}"/>
              </a:ext>
            </a:extLst>
          </p:cNvPr>
          <p:cNvSpPr txBox="1"/>
          <p:nvPr/>
        </p:nvSpPr>
        <p:spPr>
          <a:xfrm>
            <a:off x="323334" y="823517"/>
            <a:ext cx="11732678" cy="5440977"/>
          </a:xfrm>
          <a:prstGeom prst="rect">
            <a:avLst/>
          </a:prstGeom>
          <a:noFill/>
        </p:spPr>
        <p:txBody>
          <a:bodyPr wrap="square">
            <a:spAutoFit/>
          </a:bodyPr>
          <a:lstStyle/>
          <a:p>
            <a:pPr>
              <a:lnSpc>
                <a:spcPct val="107000"/>
              </a:lnSpc>
              <a:spcAft>
                <a:spcPts val="800"/>
              </a:spcAft>
            </a:pPr>
            <a:r>
              <a:rPr lang="en-IN" sz="3200" dirty="0">
                <a:effectLst/>
                <a:latin typeface="Calibri" panose="020F0502020204030204" pitchFamily="34" charset="0"/>
                <a:ea typeface="Calibri" panose="020F0502020204030204" pitchFamily="34" charset="0"/>
                <a:cs typeface="Times New Roman" panose="02020603050405020304" pitchFamily="18" charset="0"/>
              </a:rPr>
              <a:t>In testing any school-age child or adult, one should bear in </a:t>
            </a:r>
          </a:p>
          <a:p>
            <a:pPr>
              <a:lnSpc>
                <a:spcPct val="107000"/>
              </a:lnSpc>
              <a:spcAft>
                <a:spcPts val="800"/>
              </a:spcAft>
            </a:pPr>
            <a:r>
              <a:rPr lang="en-IN" sz="3200" dirty="0">
                <a:effectLst/>
                <a:latin typeface="Calibri" panose="020F0502020204030204" pitchFamily="34" charset="0"/>
                <a:ea typeface="Calibri" panose="020F0502020204030204" pitchFamily="34" charset="0"/>
                <a:cs typeface="Times New Roman" panose="02020603050405020304" pitchFamily="18" charset="0"/>
              </a:rPr>
              <a:t>mind that every test presents an implied threat to the individual's prestige. Some reassurance should therefore be given at the outset It is helpful to explain, for example, that no one is expected to finish or to get all the items correct. The test taker might otherwise experience a mounting sense of failure as he or she advances to the more difficult items or is unable to finish any subtest within the time allowed. It is also desirable to eliminate the element of surprise from the test situation as far as possible, because the unexpected and unknown are likely to produce anxiety.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40787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8FFC859-C64C-4B8A-92F7-35CB62482EA1}"/>
              </a:ext>
            </a:extLst>
          </p:cNvPr>
          <p:cNvSpPr txBox="1"/>
          <p:nvPr/>
        </p:nvSpPr>
        <p:spPr>
          <a:xfrm>
            <a:off x="413099" y="836693"/>
            <a:ext cx="10937072" cy="5401159"/>
          </a:xfrm>
          <a:prstGeom prst="rect">
            <a:avLst/>
          </a:prstGeom>
          <a:noFill/>
        </p:spPr>
        <p:txBody>
          <a:bodyPr wrap="square">
            <a:spAutoFit/>
          </a:bodyPr>
          <a:lstStyle/>
          <a:p>
            <a:pPr>
              <a:lnSpc>
                <a:spcPct val="107000"/>
              </a:lnSpc>
              <a:spcAft>
                <a:spcPts val="800"/>
              </a:spcAft>
            </a:pPr>
            <a:r>
              <a:rPr lang="en-IN" sz="3600" dirty="0">
                <a:effectLst/>
                <a:latin typeface="Calibri" panose="020F0502020204030204" pitchFamily="34" charset="0"/>
                <a:ea typeface="Calibri" panose="020F0502020204030204" pitchFamily="34" charset="0"/>
                <a:cs typeface="Times New Roman" panose="02020603050405020304" pitchFamily="18" charset="0"/>
              </a:rPr>
              <a:t>Many group tests include a preliminary explanatory statement that is read to the group by the examiner. An even better procedure is to provide each test taker in advance with materials that explain the purpose and nature of the tests, offer general suggestions on how to take tests, and contain a few sample items. Such explanatory booklets are regularly available to participants in many large-scale testing programs, such as those conducted by the College Board.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9710503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71</TotalTime>
  <Words>1137</Words>
  <Application>Microsoft Office PowerPoint</Application>
  <PresentationFormat>Custom</PresentationFormat>
  <Paragraphs>31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Ion</vt:lpstr>
      <vt:lpstr>M.A. psychology         III sem.            Paper 2nd ,UNIT-1 continued….  Psychological testing</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abc</cp:lastModifiedBy>
  <cp:revision>10</cp:revision>
  <dcterms:created xsi:type="dcterms:W3CDTF">2020-09-14T07:56:17Z</dcterms:created>
  <dcterms:modified xsi:type="dcterms:W3CDTF">2020-09-26T09:43:21Z</dcterms:modified>
</cp:coreProperties>
</file>